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166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vr\&#12487;&#12540;&#12479;&#31227;&#34892;\&#20303;&#23429;_&#20107;&#26989;&#25512;&#36914;&#20107;&#26989;&#37096;\&#20107;&#26989;&#38283;&#30330;\&#31038;&#22243;&#27861;&#20154;&#26408;&#12392;&#20303;&#12414;&#12356;&#30740;&#31350;&#21332;&#20250;&#65288;&#23470;&#20195;&#65289;\&#30740;&#20462;&#22577;&#21578;&#26360;\&#33032;&#2529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/>
              <a:t>アミラーゼ</a:t>
            </a:r>
            <a:r>
              <a:rPr lang="ja-JP" altLang="en-US" sz="1100" b="1" dirty="0" smtClean="0"/>
              <a:t>測定</a:t>
            </a:r>
            <a:endParaRPr lang="en-US" altLang="ja-JP" sz="1100" b="1" dirty="0" smtClean="0"/>
          </a:p>
          <a:p>
            <a:pPr>
              <a:defRPr/>
            </a:pPr>
            <a:r>
              <a:rPr lang="ja-JP" altLang="en-US" sz="1100" dirty="0" smtClean="0"/>
              <a:t>散策前　　　散策後　　　</a:t>
            </a:r>
            <a:endParaRPr lang="ja-JP" altLang="en-US" sz="1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0469816272965886E-2"/>
          <c:y val="0.24814814814814815"/>
          <c:w val="0.89019685039370078"/>
          <c:h val="0.6676006124234470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56</c:v>
                </c:pt>
                <c:pt idx="1">
                  <c:v>47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12</c:v>
                </c:pt>
                <c:pt idx="7">
                  <c:v>24</c:v>
                </c:pt>
                <c:pt idx="8">
                  <c:v>9</c:v>
                </c:pt>
                <c:pt idx="9">
                  <c:v>3</c:v>
                </c:pt>
                <c:pt idx="10">
                  <c:v>16</c:v>
                </c:pt>
                <c:pt idx="11">
                  <c:v>12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Sheet1!$C$1:$C$12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18</c:v>
                </c:pt>
                <c:pt idx="3">
                  <c:v>3</c:v>
                </c:pt>
                <c:pt idx="4">
                  <c:v>5</c:v>
                </c:pt>
                <c:pt idx="5">
                  <c:v>27</c:v>
                </c:pt>
                <c:pt idx="6">
                  <c:v>3</c:v>
                </c:pt>
                <c:pt idx="7">
                  <c:v>60</c:v>
                </c:pt>
                <c:pt idx="8">
                  <c:v>3</c:v>
                </c:pt>
                <c:pt idx="9">
                  <c:v>12</c:v>
                </c:pt>
                <c:pt idx="10">
                  <c:v>3</c:v>
                </c:pt>
                <c:pt idx="1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5513888"/>
        <c:axId val="1925514432"/>
      </c:scatterChart>
      <c:valAx>
        <c:axId val="192551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5514432"/>
        <c:crosses val="autoZero"/>
        <c:crossBetween val="midCat"/>
      </c:valAx>
      <c:valAx>
        <c:axId val="19255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5513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/>
              <a:t>血圧</a:t>
            </a:r>
            <a:endParaRPr lang="en-US" altLang="ja-JP" sz="1100" b="1" dirty="0"/>
          </a:p>
          <a:p>
            <a:pPr>
              <a:defRPr/>
            </a:pPr>
            <a:r>
              <a:rPr lang="ja-JP" altLang="en-US" sz="1100" dirty="0" smtClean="0"/>
              <a:t>散策前　</a:t>
            </a:r>
            <a:r>
              <a:rPr lang="ja-JP" altLang="en-US" sz="1100" dirty="0"/>
              <a:t>　　散策後</a:t>
            </a:r>
            <a:r>
              <a:rPr lang="ja-JP" altLang="en-US" dirty="0"/>
              <a:t>　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血圧!$A$1:$A$12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血圧!$B$1:$B$12</c:f>
              <c:numCache>
                <c:formatCode>General</c:formatCode>
                <c:ptCount val="12"/>
                <c:pt idx="0">
                  <c:v>137</c:v>
                </c:pt>
                <c:pt idx="1">
                  <c:v>136</c:v>
                </c:pt>
                <c:pt idx="2">
                  <c:v>140</c:v>
                </c:pt>
                <c:pt idx="3">
                  <c:v>156</c:v>
                </c:pt>
                <c:pt idx="4">
                  <c:v>137</c:v>
                </c:pt>
                <c:pt idx="5">
                  <c:v>172</c:v>
                </c:pt>
                <c:pt idx="6">
                  <c:v>144</c:v>
                </c:pt>
                <c:pt idx="7">
                  <c:v>159</c:v>
                </c:pt>
                <c:pt idx="8">
                  <c:v>133</c:v>
                </c:pt>
                <c:pt idx="9">
                  <c:v>109</c:v>
                </c:pt>
                <c:pt idx="10">
                  <c:v>113</c:v>
                </c:pt>
                <c:pt idx="11">
                  <c:v>147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血圧!$C$1:$C$12</c:f>
              <c:numCache>
                <c:formatCode>General</c:formatCode>
                <c:ptCount val="12"/>
                <c:pt idx="0">
                  <c:v>126</c:v>
                </c:pt>
                <c:pt idx="1">
                  <c:v>128</c:v>
                </c:pt>
                <c:pt idx="2">
                  <c:v>137</c:v>
                </c:pt>
                <c:pt idx="3">
                  <c:v>128</c:v>
                </c:pt>
                <c:pt idx="4">
                  <c:v>134</c:v>
                </c:pt>
                <c:pt idx="5">
                  <c:v>159</c:v>
                </c:pt>
                <c:pt idx="6">
                  <c:v>126</c:v>
                </c:pt>
                <c:pt idx="7">
                  <c:v>143</c:v>
                </c:pt>
                <c:pt idx="8">
                  <c:v>128</c:v>
                </c:pt>
                <c:pt idx="9">
                  <c:v>116</c:v>
                </c:pt>
                <c:pt idx="10">
                  <c:v>107</c:v>
                </c:pt>
                <c:pt idx="11">
                  <c:v>126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5507904"/>
        <c:axId val="1925513344"/>
      </c:scatterChart>
      <c:valAx>
        <c:axId val="192550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5513344"/>
        <c:crosses val="autoZero"/>
        <c:crossBetween val="midCat"/>
      </c:valAx>
      <c:valAx>
        <c:axId val="192551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25507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0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69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2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26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73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6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25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9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7683-A83B-4F87-B2DC-9C73150156DD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3D48-11BE-48D5-8BCF-4F90F2EB6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5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chart" Target="../charts/chart2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521CEFE4-AF37-42D0-997F-7A73E2CE0F86}"/>
              </a:ext>
            </a:extLst>
          </p:cNvPr>
          <p:cNvGrpSpPr/>
          <p:nvPr/>
        </p:nvGrpSpPr>
        <p:grpSpPr>
          <a:xfrm>
            <a:off x="1556793" y="1691680"/>
            <a:ext cx="4288280" cy="3689539"/>
            <a:chOff x="1556792" y="1691680"/>
            <a:chExt cx="4288280" cy="3689538"/>
          </a:xfrm>
        </p:grpSpPr>
        <p:pic>
          <p:nvPicPr>
            <p:cNvPr id="1032" name="Picture 8" descr="é¢é£ç»å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" t="5976" r="3572" b="5130"/>
            <a:stretch/>
          </p:blipFill>
          <p:spPr bwMode="auto">
            <a:xfrm>
              <a:off x="1556792" y="1691680"/>
              <a:ext cx="4288280" cy="368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円/楕円 6"/>
            <p:cNvSpPr>
              <a:spLocks noChangeAspect="1"/>
            </p:cNvSpPr>
            <p:nvPr/>
          </p:nvSpPr>
          <p:spPr>
            <a:xfrm>
              <a:off x="2677739" y="4361502"/>
              <a:ext cx="76523" cy="7507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 flipH="1" flipV="1">
              <a:off x="2931151" y="3927895"/>
              <a:ext cx="74778" cy="733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7" name="円/楕円 17">
              <a:extLst>
                <a:ext uri="{FF2B5EF4-FFF2-40B4-BE49-F238E27FC236}">
                  <a16:creationId xmlns="" xmlns:a16="http://schemas.microsoft.com/office/drawing/2014/main" id="{03E41530-7DB7-4C63-ABA4-45C2BC3EFF49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886170" y="4163278"/>
              <a:ext cx="74778" cy="733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32657" y="975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森林と健康の接点を探る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60848" y="1344441"/>
            <a:ext cx="265970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北の大地の原始林</a:t>
            </a:r>
          </a:p>
        </p:txBody>
      </p:sp>
      <p:pic>
        <p:nvPicPr>
          <p:cNvPr id="1034" name="Picture 10" descr="åæµ·éå·¥å 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1" y="5220072"/>
            <a:ext cx="1634031" cy="9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woodfiber.jp/images/directory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5" y="5724129"/>
            <a:ext cx="475061" cy="4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16832" y="179512"/>
            <a:ext cx="292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第５回 　</a:t>
            </a:r>
            <a:r>
              <a:rPr lang="ja-JP" altLang="en-US" sz="20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研修</a:t>
            </a:r>
            <a:endParaRPr lang="ja-JP" altLang="en-US" sz="20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50541" y="179513"/>
            <a:ext cx="6552728" cy="8796028"/>
          </a:xfrm>
          <a:prstGeom prst="roundRect">
            <a:avLst>
              <a:gd name="adj" fmla="val 4069"/>
            </a:avLst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763688" y="3995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4907" y="6228184"/>
            <a:ext cx="4090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北海道の針葉樹を原料とした木質繊維断熱材「ウッドファイバー」</a:t>
            </a:r>
            <a:endParaRPr lang="en-US" altLang="ja-JP" sz="1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北海道工場で、次世代エコ断熱材を見学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73016" y="611561"/>
            <a:ext cx="304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GP教科書体" pitchFamily="18" charset="-128"/>
                <a:ea typeface="HGP教科書体" pitchFamily="18" charset="-128"/>
              </a:rPr>
              <a:t>2019</a:t>
            </a:r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年</a:t>
            </a:r>
            <a:r>
              <a:rPr lang="en-US" altLang="ja-JP" sz="1600" dirty="0">
                <a:latin typeface="HGP教科書体" pitchFamily="18" charset="-128"/>
                <a:ea typeface="HGP教科書体" pitchFamily="18" charset="-128"/>
              </a:rPr>
              <a:t>10</a:t>
            </a:r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月</a:t>
            </a:r>
            <a:r>
              <a:rPr lang="en-US" altLang="ja-JP" sz="1600" dirty="0">
                <a:latin typeface="HGP教科書体" pitchFamily="18" charset="-128"/>
                <a:ea typeface="HGP教科書体" pitchFamily="18" charset="-128"/>
              </a:rPr>
              <a:t>10</a:t>
            </a:r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日（木）～１１日（金）</a:t>
            </a:r>
          </a:p>
        </p:txBody>
      </p:sp>
      <p:pic>
        <p:nvPicPr>
          <p:cNvPr id="1042" name="Picture 18" descr="https://hokkaidoferry.com/wp-content/uploads/2018/07/Lake-Uton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" y="6300192"/>
            <a:ext cx="116353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0" descr="ããããµããããã®ç»åæ¤ç´¢çµæ"/>
          <p:cNvSpPr>
            <a:spLocks noChangeAspect="1" noChangeArrowheads="1"/>
          </p:cNvSpPr>
          <p:nvPr/>
        </p:nvSpPr>
        <p:spPr bwMode="auto">
          <a:xfrm>
            <a:off x="-701676" y="-136526"/>
            <a:ext cx="298451" cy="2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46" name="Picture 22" descr="ããããµããããã®ç»åæ¤ç´¢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5" y="5292081"/>
            <a:ext cx="1052981" cy="7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-643300" y="3801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0649" y="2123728"/>
            <a:ext cx="6340223" cy="553998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白神山地に続き、</a:t>
            </a:r>
            <a:r>
              <a:rPr lang="en-US" altLang="ja-JP" sz="1600" dirty="0">
                <a:latin typeface="HGP教科書体" pitchFamily="18" charset="-128"/>
                <a:ea typeface="HGP教科書体" pitchFamily="18" charset="-128"/>
              </a:rPr>
              <a:t>『</a:t>
            </a:r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森林が人体に与える影響</a:t>
            </a:r>
            <a:r>
              <a:rPr lang="en-US" altLang="ja-JP" sz="1600" dirty="0">
                <a:latin typeface="HGP教科書体" pitchFamily="18" charset="-128"/>
                <a:ea typeface="HGP教科書体" pitchFamily="18" charset="-128"/>
              </a:rPr>
              <a:t>』</a:t>
            </a:r>
            <a:r>
              <a:rPr lang="ja-JP" altLang="en-US" sz="1600" dirty="0">
                <a:latin typeface="HGP教科書体" pitchFamily="18" charset="-128"/>
                <a:ea typeface="HGP教科書体" pitchFamily="18" charset="-128"/>
              </a:rPr>
              <a:t>を調査します</a:t>
            </a:r>
            <a:endParaRPr lang="en-US" altLang="ja-JP" sz="1600" dirty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14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～野幌森林公園を散策し、血圧・脈拍・アミラーゼを計測～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1988840" y="1789173"/>
            <a:ext cx="2808312" cy="0"/>
          </a:xfrm>
          <a:prstGeom prst="line">
            <a:avLst/>
          </a:prstGeom>
          <a:ln w="50800" cmpd="sng">
            <a:solidFill>
              <a:schemeClr val="accent6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88641" y="5868144"/>
            <a:ext cx="221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大湯沼から溢れ出した温泉で</a:t>
            </a:r>
            <a:endParaRPr lang="en-US" altLang="ja-JP" sz="10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天然足湯も体験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5004048"/>
            <a:ext cx="1209011" cy="9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é¢é£ç»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7" y="3923928"/>
            <a:ext cx="1485548" cy="11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5013177" y="500404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野幌森林公園にて散策</a:t>
            </a:r>
          </a:p>
        </p:txBody>
      </p:sp>
      <p:pic>
        <p:nvPicPr>
          <p:cNvPr id="1048" name="Picture 24" descr="Jigokudani (Hell Valley) Fall Foliage in Noboribets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3923928"/>
            <a:ext cx="11963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04665" y="7164289"/>
            <a:ext cx="963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ウトナイ湖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45226" y="6012161"/>
            <a:ext cx="1102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エゾフクロウ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8640" y="471601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登別地獄谷と原始林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2960949" y="4298777"/>
            <a:ext cx="108012" cy="777280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3068961" y="3995937"/>
            <a:ext cx="1908212" cy="489248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628801" y="4283968"/>
            <a:ext cx="972108" cy="86816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86532" y="7680991"/>
            <a:ext cx="382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森林研修の</a:t>
            </a:r>
            <a:r>
              <a:rPr lang="en-US" altLang="ja-JP" sz="1100" dirty="0">
                <a:latin typeface="HGP教科書体" pitchFamily="18" charset="-128"/>
                <a:ea typeface="HGP教科書体" pitchFamily="18" charset="-128"/>
              </a:rPr>
              <a:t>2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回目は、北海道の森林を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歩きました。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平地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で且つ歩道が整備され、アクセスの良い森林は極めて稀です。野幌森林公園は大都市の近傍にありながら、大規模な自然公園として市民に親しまれています。</a:t>
            </a:r>
            <a:endParaRPr lang="en-US" altLang="ja-JP" sz="1100" dirty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全てのコースを踏破するには数日を要しますが、今回はその一部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、約９キロ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を散策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しました。</a:t>
            </a:r>
            <a:endParaRPr lang="en-US" altLang="ja-JP" sz="1100" dirty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5" t="12534" r="13113" b="45723"/>
          <a:stretch/>
        </p:blipFill>
        <p:spPr bwMode="auto">
          <a:xfrm>
            <a:off x="4356920" y="6912905"/>
            <a:ext cx="2176609" cy="190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下矢印 52"/>
          <p:cNvSpPr/>
          <p:nvPr/>
        </p:nvSpPr>
        <p:spPr>
          <a:xfrm rot="10800000">
            <a:off x="2699935" y="4573875"/>
            <a:ext cx="240754" cy="659921"/>
          </a:xfrm>
          <a:prstGeom prst="downArrow">
            <a:avLst>
              <a:gd name="adj1" fmla="val 50000"/>
              <a:gd name="adj2" fmla="val 70670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3000">
                <a:schemeClr val="bg1">
                  <a:alpha val="57000"/>
                  <a:lumMod val="83000"/>
                  <a:lumOff val="17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431705"/>
              </p:ext>
            </p:extLst>
          </p:nvPr>
        </p:nvGraphicFramePr>
        <p:xfrm>
          <a:off x="70624" y="4013936"/>
          <a:ext cx="3033777" cy="229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134533" y="79509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第４回 研修　テーマ「森林と健康の接点を探る」</a:t>
            </a:r>
            <a:endParaRPr kumimoji="1" lang="en-US" altLang="ja-JP" sz="1400" dirty="0" smtClean="0">
              <a:solidFill>
                <a:srgbClr val="FF0066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400" dirty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　　　　　　　　　　～北の大地の原始林～</a:t>
            </a:r>
            <a:endParaRPr kumimoji="1" lang="ja-JP" altLang="en-US" sz="1400" dirty="0">
              <a:solidFill>
                <a:srgbClr val="FF0066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73488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森林が人体に与える影響を調査するため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今回は、野幌森林公園を歩き、血圧・脈拍・アミラーゼを計測しました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73" y="2741778"/>
            <a:ext cx="1138062" cy="8535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29" y="1847554"/>
            <a:ext cx="1142790" cy="8570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6" y="7359262"/>
            <a:ext cx="2082045" cy="15615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3" y="1849328"/>
            <a:ext cx="1138062" cy="85354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88640" y="971755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P教科書体" pitchFamily="18" charset="-128"/>
                <a:ea typeface="HGP教科書体" pitchFamily="18" charset="-128"/>
              </a:rPr>
              <a:t>行程　</a:t>
            </a:r>
            <a:r>
              <a:rPr kumimoji="1" lang="en-US" altLang="ja-JP" sz="1100" dirty="0" smtClean="0">
                <a:latin typeface="HGP教科書体" pitchFamily="18" charset="-128"/>
                <a:ea typeface="HGP教科書体" pitchFamily="18" charset="-128"/>
              </a:rPr>
              <a:t>10/10</a:t>
            </a:r>
          </a:p>
          <a:p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新千歳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空港→ウッドファイバー北海道工場（苫小牧）→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ウトナイ湖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→地獄谷散策→登別温泉（宿泊）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kumimoji="1" lang="ja-JP" altLang="en-US" sz="1100" dirty="0" smtClean="0">
                <a:latin typeface="HGP教科書体" pitchFamily="18" charset="-128"/>
                <a:ea typeface="HGP教科書体" pitchFamily="18" charset="-128"/>
              </a:rPr>
              <a:t>行程　</a:t>
            </a:r>
            <a:r>
              <a:rPr kumimoji="1" lang="en-US" altLang="ja-JP" sz="1100" dirty="0" smtClean="0">
                <a:latin typeface="HGP教科書体" pitchFamily="18" charset="-128"/>
                <a:ea typeface="HGP教科書体" pitchFamily="18" charset="-128"/>
              </a:rPr>
              <a:t>10/11</a:t>
            </a:r>
          </a:p>
          <a:p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野幌森林公園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（散策路）→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開拓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の</a:t>
            </a:r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村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→新千歳空港</a:t>
            </a:r>
            <a:endParaRPr kumimoji="1" lang="ja-JP" altLang="en-US" sz="1100" dirty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" y="2741064"/>
            <a:ext cx="1142791" cy="8570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8" y="7380335"/>
            <a:ext cx="2053945" cy="154046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39" y="7380336"/>
            <a:ext cx="2053947" cy="154046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692635" y="3229583"/>
            <a:ext cx="2085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大湯沼川天然足湯（川が足湯に！）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92634" y="2741778"/>
            <a:ext cx="3165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源泉地である地獄谷から登別温泉街へ給湯される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地獄谷</a:t>
            </a:r>
            <a:r>
              <a:rPr lang="ja-JP" altLang="en-US" sz="1000" dirty="0">
                <a:latin typeface="HGP教科書体" pitchFamily="18" charset="-128"/>
                <a:ea typeface="HGP教科書体" pitchFamily="18" charset="-128"/>
              </a:rPr>
              <a:t>付近</a:t>
            </a:r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は登別原始林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994406" y="3629469"/>
            <a:ext cx="6249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　　　　　　　　　　　　　　　　　　　　　　</a:t>
            </a:r>
            <a:r>
              <a:rPr lang="en-US" altLang="ja-JP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【</a:t>
            </a:r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散策コース</a:t>
            </a:r>
            <a:r>
              <a:rPr lang="en-US" altLang="ja-JP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】</a:t>
            </a:r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約９㎞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登別口 志文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別線（</a:t>
            </a:r>
            <a:r>
              <a:rPr lang="en-US" altLang="ja-JP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2.4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㎞）～四季美コース（</a:t>
            </a:r>
            <a:r>
              <a:rPr lang="en-US" altLang="ja-JP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1.9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㎞）～桂コース（</a:t>
            </a:r>
            <a:r>
              <a:rPr lang="en-US" altLang="ja-JP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1.7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㎞）～瑞穂連絡線等（</a:t>
            </a:r>
            <a:r>
              <a:rPr lang="en-US" altLang="ja-JP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3.0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㎞</a:t>
            </a:r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 開拓</a:t>
            </a:r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の</a:t>
            </a:r>
            <a:r>
              <a:rPr lang="ja-JP" altLang="en-US" sz="1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村</a:t>
            </a:r>
            <a:endParaRPr lang="ja-JP" altLang="en-US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4730" y="3607928"/>
            <a:ext cx="2292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rgbClr val="00CC00"/>
                </a:solidFill>
                <a:latin typeface="HGP教科書体" pitchFamily="18" charset="-128"/>
                <a:ea typeface="HGP教科書体" pitchFamily="18" charset="-128"/>
              </a:rPr>
              <a:t>＜道立自然公園　野幌森林公園＞</a:t>
            </a:r>
            <a:endParaRPr lang="en-US" altLang="ja-JP" sz="1100" b="1" dirty="0" smtClean="0">
              <a:solidFill>
                <a:srgbClr val="00CC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67086" y="2135406"/>
            <a:ext cx="3047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柔軟</a:t>
            </a:r>
            <a:r>
              <a:rPr lang="ja-JP" altLang="en-US" sz="1000" dirty="0">
                <a:latin typeface="HGP教科書体" pitchFamily="18" charset="-128"/>
                <a:ea typeface="HGP教科書体" pitchFamily="18" charset="-128"/>
              </a:rPr>
              <a:t>で</a:t>
            </a:r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躯体への密着を体験、防音効果も高い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2430895" y="5836468"/>
            <a:ext cx="2904" cy="131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1545206" y="5850986"/>
            <a:ext cx="1667" cy="126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1728617" y="4807079"/>
            <a:ext cx="0" cy="69859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849963" y="5689884"/>
            <a:ext cx="846" cy="1380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481552" y="4899740"/>
            <a:ext cx="3126" cy="1068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651742" y="5082491"/>
            <a:ext cx="12403" cy="8372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1371487" y="5518932"/>
            <a:ext cx="6655" cy="42646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1905876" y="5856505"/>
            <a:ext cx="1667" cy="126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 flipV="1">
            <a:off x="2075441" y="5812475"/>
            <a:ext cx="2042" cy="1624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2253295" y="5734292"/>
            <a:ext cx="4692" cy="237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459176" y="1781158"/>
            <a:ext cx="258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ウッドファイバー工場を見学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000" dirty="0" smtClean="0">
                <a:latin typeface="HGP教科書体" pitchFamily="18" charset="-128"/>
                <a:ea typeface="HGP教科書体" pitchFamily="18" charset="-128"/>
              </a:rPr>
              <a:t>道産カラマツやトドマツを繊維状に加工</a:t>
            </a:r>
            <a:endParaRPr lang="en-US" altLang="ja-JP" sz="10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cxnSp>
        <p:nvCxnSpPr>
          <p:cNvPr id="83" name="直線コネクタ 82"/>
          <p:cNvCxnSpPr/>
          <p:nvPr/>
        </p:nvCxnSpPr>
        <p:spPr>
          <a:xfrm flipV="1">
            <a:off x="216231" y="5303199"/>
            <a:ext cx="2888170" cy="1183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フローチャート: 結合子 46"/>
          <p:cNvSpPr>
            <a:spLocks noChangeAspect="1"/>
          </p:cNvSpPr>
          <p:nvPr/>
        </p:nvSpPr>
        <p:spPr>
          <a:xfrm>
            <a:off x="2230405" y="4332061"/>
            <a:ext cx="109286" cy="10928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ローチャート: 結合子 47"/>
          <p:cNvSpPr>
            <a:spLocks noChangeAspect="1"/>
          </p:cNvSpPr>
          <p:nvPr/>
        </p:nvSpPr>
        <p:spPr>
          <a:xfrm>
            <a:off x="1496111" y="4321861"/>
            <a:ext cx="109286" cy="10928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9" name="グラフ 48"/>
          <p:cNvGraphicFramePr/>
          <p:nvPr>
            <p:extLst>
              <p:ext uri="{D42A27DB-BD31-4B8C-83A1-F6EECF244321}">
                <p14:modId xmlns:p14="http://schemas.microsoft.com/office/powerpoint/2010/main" val="2388267854"/>
              </p:ext>
            </p:extLst>
          </p:nvPr>
        </p:nvGraphicFramePr>
        <p:xfrm>
          <a:off x="3349240" y="4003641"/>
          <a:ext cx="3586273" cy="235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4" name="フローチャート: 結合子 53"/>
          <p:cNvSpPr>
            <a:spLocks noChangeAspect="1"/>
          </p:cNvSpPr>
          <p:nvPr/>
        </p:nvSpPr>
        <p:spPr>
          <a:xfrm>
            <a:off x="5061416" y="4350197"/>
            <a:ext cx="109286" cy="109286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ローチャート: 結合子 54"/>
          <p:cNvSpPr>
            <a:spLocks noChangeAspect="1"/>
          </p:cNvSpPr>
          <p:nvPr/>
        </p:nvSpPr>
        <p:spPr>
          <a:xfrm>
            <a:off x="5742707" y="4350197"/>
            <a:ext cx="109286" cy="109286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00187" y="6498944"/>
            <a:ext cx="66210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P教科書体" pitchFamily="18" charset="-128"/>
                <a:ea typeface="HGP教科書体" pitchFamily="18" charset="-128"/>
              </a:rPr>
              <a:t>今回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の森林研修では、晴天の中約１０㎞近くの道のりを約４時間かけて散策しました。アミラーゼ・血圧・脈拍の調査結果から、どの項目も平均すると散策前よりも下回る結果となりました。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アミラーゼ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16.5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→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12.0</a:t>
            </a:r>
            <a:r>
              <a:rPr lang="ja-JP" altLang="en-US" sz="1100" dirty="0" err="1" smtClean="0">
                <a:latin typeface="HGP教科書体" pitchFamily="18" charset="-128"/>
                <a:ea typeface="HGP教科書体" pitchFamily="18" charset="-128"/>
              </a:rPr>
              <a:t>、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血圧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140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→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129</a:t>
            </a:r>
            <a:r>
              <a:rPr lang="ja-JP" altLang="en-US" sz="1100" dirty="0" err="1" smtClean="0">
                <a:latin typeface="HGP教科書体" pitchFamily="18" charset="-128"/>
                <a:ea typeface="HGP教科書体" pitchFamily="18" charset="-128"/>
              </a:rPr>
              <a:t>、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脈拍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87.1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→</a:t>
            </a:r>
            <a:r>
              <a:rPr lang="en-US" altLang="ja-JP" sz="1100" dirty="0" smtClean="0">
                <a:latin typeface="HGP教科書体" pitchFamily="18" charset="-128"/>
                <a:ea typeface="HGP教科書体" pitchFamily="18" charset="-128"/>
              </a:rPr>
              <a:t>83.83</a:t>
            </a:r>
            <a:r>
              <a:rPr lang="ja-JP" altLang="en-US" sz="1100" dirty="0" smtClean="0">
                <a:latin typeface="HGP教科書体" pitchFamily="18" charset="-128"/>
                <a:ea typeface="HGP教科書体" pitchFamily="18" charset="-128"/>
              </a:rPr>
              <a:t>（平均値）よって、リラックス効果が得られることが分かりました。</a:t>
            </a:r>
            <a:endParaRPr lang="en-US" altLang="ja-JP" sz="11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5" y="2741064"/>
            <a:ext cx="1153688" cy="86526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276086" y="4351761"/>
            <a:ext cx="467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err="1" smtClean="0">
                <a:latin typeface="+mn-ea"/>
              </a:rPr>
              <a:t>mmhg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18836" y="6125573"/>
            <a:ext cx="35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人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669360" y="6105525"/>
            <a:ext cx="126728" cy="201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41027" y="6123374"/>
            <a:ext cx="35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+mn-ea"/>
              </a:rPr>
              <a:t>人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2699933" y="5341647"/>
            <a:ext cx="240754" cy="659921"/>
          </a:xfrm>
          <a:prstGeom prst="downArrow">
            <a:avLst>
              <a:gd name="adj1" fmla="val 50000"/>
              <a:gd name="adj2" fmla="val 70670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43000">
                <a:schemeClr val="bg1">
                  <a:lumMod val="52000"/>
                  <a:lumOff val="48000"/>
                  <a:alpha val="51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6422" y="5325395"/>
            <a:ext cx="307777" cy="656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/>
              <a:t>ストレス　低</a:t>
            </a:r>
            <a:endParaRPr kumimoji="1" lang="ja-JP" altLang="en-US" sz="8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666422" y="4595585"/>
            <a:ext cx="307777" cy="6303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/>
              <a:t>ストレス　高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01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292</Words>
  <Application>Microsoft Office PowerPoint</Application>
  <PresentationFormat>画面に合わせる (4:3)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HGP教科書体</vt:lpstr>
      <vt:lpstr>HGS教科書体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Nice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　愛</dc:creator>
  <cp:lastModifiedBy>藤田　愛</cp:lastModifiedBy>
  <cp:revision>54</cp:revision>
  <cp:lastPrinted>2019-11-15T05:11:28Z</cp:lastPrinted>
  <dcterms:created xsi:type="dcterms:W3CDTF">2019-10-25T07:58:33Z</dcterms:created>
  <dcterms:modified xsi:type="dcterms:W3CDTF">2019-12-18T01:55:55Z</dcterms:modified>
</cp:coreProperties>
</file>